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3"/>
    <p:sldId id="260" r:id="rId4"/>
    <p:sldId id="261" r:id="rId5"/>
    <p:sldId id="258" r:id="rId6"/>
    <p:sldId id="266" r:id="rId7"/>
    <p:sldId id="267" r:id="rId8"/>
    <p:sldId id="269" r:id="rId9"/>
    <p:sldId id="270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6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9" r:id="rId57"/>
    <p:sldId id="320" r:id="rId58"/>
    <p:sldId id="259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85147"/>
  </p:normalViewPr>
  <p:slideViewPr>
    <p:cSldViewPr snapToGrid="0" snapToObjects="1">
      <p:cViewPr varScale="1">
        <p:scale>
          <a:sx n="73" d="100"/>
          <a:sy n="73" d="100"/>
        </p:scale>
        <p:origin x="2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90261" y="4532244"/>
            <a:ext cx="8070574" cy="735495"/>
          </a:xfrm>
        </p:spPr>
        <p:txBody>
          <a:bodyPr>
            <a:noAutofit/>
          </a:bodyPr>
          <a:lstStyle>
            <a:lvl1pPr algn="l">
              <a:defRPr sz="3600" b="0"/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1590675" y="5622925"/>
            <a:ext cx="2066925" cy="549275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kumimoji="1" lang="zh-CN" altLang="en-US" dirty="0"/>
              <a:t>作者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1931830"/>
            <a:ext cx="6172200" cy="43542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 dirty="0"/>
              <a:t>单击图标添加图片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931830"/>
            <a:ext cx="3932237" cy="43542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编辑母版文本样式</a:t>
            </a:r>
            <a:endParaRPr kumimoji="1"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260035" y="66952"/>
            <a:ext cx="8093765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和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521304"/>
            <a:ext cx="10515600" cy="4784447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60035" y="66952"/>
            <a:ext cx="8093765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60035" y="66952"/>
            <a:ext cx="8093765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260035" y="66952"/>
            <a:ext cx="8093765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1983346"/>
            <a:ext cx="6172200" cy="434134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dirty="0"/>
              <a:t>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第二级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第三级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第四级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第五级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6612" y="1983346"/>
            <a:ext cx="3932237" cy="43413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编辑母版文本样式</a:t>
            </a:r>
            <a:endParaRPr kumimoji="1"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260035" y="66952"/>
            <a:ext cx="8093765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260035" y="66952"/>
            <a:ext cx="80937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b="0" i="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b="0" i="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WAF Bypass-</a:t>
            </a:r>
            <a:r>
              <a:rPr kumimoji="1" lang="zh-CN" altLang="en-US"/>
              <a:t>编码内容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许纬地</a:t>
            </a:r>
            <a:endParaRPr kumimoji="1"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HTTP Charset</a:t>
            </a:r>
            <a:r>
              <a:rPr kumimoji="1" lang="en-US" altLang="zh-CN">
                <a:sym typeface="+mn-ea"/>
              </a:rPr>
              <a:t>-IIS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7556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通过x-up-devcap-post-charset头部声明，优先级比Content-Type高</a:t>
            </a:r>
            <a:endParaRPr sz="1400">
              <a:sym typeface="+mn-ea"/>
            </a:endParaRPr>
          </a:p>
        </p:txBody>
      </p:sp>
      <p:pic>
        <p:nvPicPr>
          <p:cNvPr id="19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344420"/>
            <a:ext cx="10373995" cy="3481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HTTP Charset</a:t>
            </a:r>
            <a:r>
              <a:rPr kumimoji="1" lang="en-US" altLang="zh-CN">
                <a:sym typeface="+mn-ea"/>
              </a:rPr>
              <a:t>-IIS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7556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URI参数表单中也能使用，需要注意body不能为空</a:t>
            </a:r>
            <a:endParaRPr sz="1400">
              <a:sym typeface="+mn-ea"/>
            </a:endParaRPr>
          </a:p>
        </p:txBody>
      </p:sp>
      <p:pic>
        <p:nvPicPr>
          <p:cNvPr id="24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324100"/>
            <a:ext cx="1054290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HTTP Charset</a:t>
            </a:r>
            <a:r>
              <a:rPr kumimoji="1" lang="en-US" altLang="zh-CN">
                <a:sym typeface="+mn-ea"/>
              </a:rPr>
              <a:t>-IIS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91845" y="1538605"/>
            <a:ext cx="626491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Contype-Type为mulitipart/form-data情况下，分隔符需要使用“,”符号，而不能使用“;”,需要要将“Content-Disposition”、value 两部分进行编码即可</a:t>
            </a:r>
            <a:r>
              <a:rPr sz="1400">
                <a:sym typeface="+mn-ea"/>
              </a:rPr>
              <a:t>，</a:t>
            </a:r>
            <a:r>
              <a:rPr sz="1400">
                <a:sym typeface="+mn-ea"/>
              </a:rPr>
              <a:t>另外也可用于文件上传</a:t>
            </a:r>
            <a:r>
              <a:rPr lang="zh-CN" sz="1400">
                <a:sym typeface="+mn-ea"/>
              </a:rPr>
              <a:t>。</a:t>
            </a:r>
            <a:endParaRPr lang="zh-CN" sz="1400">
              <a:sym typeface="+mn-ea"/>
            </a:endParaRPr>
          </a:p>
        </p:txBody>
      </p:sp>
      <p:pic>
        <p:nvPicPr>
          <p:cNvPr id="22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" y="2275840"/>
            <a:ext cx="6740525" cy="228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230" y="3913505"/>
            <a:ext cx="6931025" cy="2606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JSON-UTF16/32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74700" y="1884680"/>
            <a:ext cx="71348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JSON下的UTF16/32仅jackson与python支持，这里以jackson为例。</a:t>
            </a:r>
            <a:endParaRPr sz="1400">
              <a:sym typeface="+mn-ea"/>
            </a:endParaRPr>
          </a:p>
          <a:p>
            <a:pPr algn="l"/>
            <a:r>
              <a:rPr sz="1400">
                <a:sym typeface="+mn-ea"/>
              </a:rPr>
              <a:t>spring的JSON解析默认使用的是jackson，在这种流转JSON的情况下，我们可以使用UTF16/32字符集。</a:t>
            </a:r>
            <a:endParaRPr sz="1400">
              <a:sym typeface="+mn-ea"/>
            </a:endParaRPr>
          </a:p>
        </p:txBody>
      </p:sp>
      <p:pic>
        <p:nvPicPr>
          <p:cNvPr id="5" name="图片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74700" y="2825750"/>
            <a:ext cx="11323320" cy="32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JSON-UTF16/32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62649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sym typeface="+mn-ea"/>
              </a:rPr>
              <a:t>这里使用如下</a:t>
            </a:r>
            <a:r>
              <a:rPr lang="en-US" altLang="zh-CN" sz="1400">
                <a:sym typeface="+mn-ea"/>
              </a:rPr>
              <a:t>python</a:t>
            </a:r>
            <a:r>
              <a:rPr lang="zh-CN" altLang="en-US" sz="1400">
                <a:sym typeface="+mn-ea"/>
              </a:rPr>
              <a:t>代码对</a:t>
            </a:r>
            <a:r>
              <a:rPr lang="en-US" altLang="zh-CN" sz="1400">
                <a:sym typeface="+mn-ea"/>
              </a:rPr>
              <a:t>JSON</a:t>
            </a:r>
            <a:r>
              <a:rPr lang="zh-CN" altLang="en-US" sz="1400">
                <a:sym typeface="+mn-ea"/>
              </a:rPr>
              <a:t>数据进行字符集的转换：</a:t>
            </a:r>
            <a:endParaRPr lang="zh-CN" altLang="en-US" sz="1400">
              <a:sym typeface="+mn-ea"/>
            </a:endParaRPr>
          </a:p>
        </p:txBody>
      </p:sp>
      <p:pic>
        <p:nvPicPr>
          <p:cNvPr id="2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110740"/>
            <a:ext cx="6093460" cy="16579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802005" y="3903345"/>
            <a:ext cx="62649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sym typeface="+mn-ea"/>
              </a:rPr>
              <a:t>发送</a:t>
            </a:r>
            <a:r>
              <a:rPr lang="en-US" altLang="zh-CN" sz="1400">
                <a:sym typeface="+mn-ea"/>
              </a:rPr>
              <a:t>UTF-16BE</a:t>
            </a:r>
            <a:r>
              <a:rPr lang="zh-CN" altLang="en-US" sz="1400">
                <a:sym typeface="+mn-ea"/>
              </a:rPr>
              <a:t>字符集的</a:t>
            </a:r>
            <a:r>
              <a:rPr lang="en-US" altLang="zh-CN" sz="1400">
                <a:sym typeface="+mn-ea"/>
              </a:rPr>
              <a:t>JSON</a:t>
            </a:r>
            <a:r>
              <a:rPr lang="zh-CN" altLang="en-US" sz="1400">
                <a:sym typeface="+mn-ea"/>
              </a:rPr>
              <a:t>数据：</a:t>
            </a:r>
            <a:endParaRPr lang="zh-CN" altLang="en-US" sz="1400">
              <a:sym typeface="+mn-ea"/>
            </a:endParaRPr>
          </a:p>
        </p:txBody>
      </p:sp>
      <p:pic>
        <p:nvPicPr>
          <p:cNvPr id="4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4435475"/>
            <a:ext cx="8137525" cy="2322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JSON-UTF16/32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19455" y="1633855"/>
            <a:ext cx="53555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跟踪jackson的解析流程，我们可以发现，jackson会根据流的头4个字节来确定该流的字符编码类型，有UTF-8 UTF-16BE/LE UTF-32BE/LE。</a:t>
            </a:r>
            <a:endParaRPr sz="1400">
              <a:sym typeface="+mn-ea"/>
            </a:endParaRPr>
          </a:p>
        </p:txBody>
      </p:sp>
      <p:pic>
        <p:nvPicPr>
          <p:cNvPr id="14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455" y="3264535"/>
            <a:ext cx="5791200" cy="135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60" y="1109345"/>
            <a:ext cx="6523355" cy="61868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19455" y="2653665"/>
            <a:ext cx="5973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org.codehaus.jackson.impl.ByteSourceBootstrapper#detectEncoding：</a:t>
            </a:r>
            <a:endParaRPr sz="1400"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JSON-</a:t>
            </a:r>
            <a:r>
              <a:rPr lang="en-US" altLang="zh-CN">
                <a:sym typeface="+mn-ea"/>
              </a:rPr>
              <a:t>Encoding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973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这里以FastJson为例，查看FastJson的解析代码，我们可以发现，其对各种编码进行了处理。</a:t>
            </a:r>
            <a:endParaRPr sz="1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9455" y="2611755"/>
            <a:ext cx="5973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com.alibaba.fastjson.parser.JSONLexerBase#scanString()</a:t>
            </a:r>
            <a:r>
              <a:rPr lang="zh-CN" sz="1400">
                <a:sym typeface="+mn-ea"/>
              </a:rPr>
              <a:t>：</a:t>
            </a:r>
            <a:endParaRPr lang="zh-CN" sz="1400">
              <a:sym typeface="+mn-ea"/>
            </a:endParaRPr>
          </a:p>
        </p:txBody>
      </p:sp>
      <p:pic>
        <p:nvPicPr>
          <p:cNvPr id="94" name="图片 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0" y="3077845"/>
            <a:ext cx="4507865" cy="207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5356225"/>
            <a:ext cx="7851140" cy="142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图片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060" y="2160270"/>
            <a:ext cx="5978525" cy="168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图片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060" y="4145915"/>
            <a:ext cx="3127375" cy="24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JSON-</a:t>
            </a:r>
            <a:r>
              <a:rPr lang="en-US" altLang="zh-CN">
                <a:sym typeface="+mn-ea"/>
              </a:rPr>
              <a:t>Encoding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9734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ym typeface="+mn-ea"/>
              </a:rPr>
              <a:t>这里给出</a:t>
            </a:r>
            <a:r>
              <a:rPr lang="en-US" altLang="zh-CN" sz="1200">
                <a:sym typeface="+mn-ea"/>
              </a:rPr>
              <a:t>FastJson</a:t>
            </a:r>
            <a:r>
              <a:rPr lang="zh-CN" altLang="en-US" sz="1200">
                <a:sym typeface="+mn-ea"/>
              </a:rPr>
              <a:t>中的</a:t>
            </a:r>
            <a:r>
              <a:rPr lang="zh-CN" altLang="en-US" sz="1200">
                <a:sym typeface="+mn-ea"/>
              </a:rPr>
              <a:t>样本：</a:t>
            </a:r>
            <a:endParaRPr lang="zh-CN" altLang="en-US" sz="1200">
              <a:sym typeface="+mn-ea"/>
            </a:endParaRPr>
          </a:p>
        </p:txBody>
      </p:sp>
      <p:pic>
        <p:nvPicPr>
          <p:cNvPr id="97" name="图片 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155190"/>
            <a:ext cx="3644265" cy="124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图片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3713480"/>
            <a:ext cx="3686175" cy="12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图片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715" y="2155190"/>
            <a:ext cx="3998595" cy="124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图片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715" y="3713480"/>
            <a:ext cx="3501390" cy="121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图片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05" y="5387975"/>
            <a:ext cx="11226165" cy="770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JSON Bypass参考</a:t>
            </a:r>
            <a:endParaRPr lang="en-US" altLang="zh-CN">
              <a:sym typeface="+mn-ea"/>
            </a:endParaRPr>
          </a:p>
        </p:txBody>
      </p:sp>
      <p:pic>
        <p:nvPicPr>
          <p:cNvPr id="95" name="图片 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9465" y="1131570"/>
            <a:ext cx="9854565" cy="5355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XML</a:t>
            </a:r>
            <a:endParaRPr kumimoji="1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4700" y="1884680"/>
            <a:ext cx="825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>
                <a:sym typeface="+mn-ea"/>
              </a:rPr>
              <a:t>关于XML这块，这里主要围绕JAVA的xerce来讲解，但其中的一些手法对其他语言的XML也是适用的。而xerces是JAVA底层XML所用的解析库，所以我们所知晓的与XML有关的JAVA库底层都是用的它，如xstream、xmldecoder。</a:t>
            </a:r>
            <a:endParaRPr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HTTP Charset</a:t>
            </a:r>
            <a:endParaRPr lang="en-US" altLang="zh-CN"/>
          </a:p>
          <a:p>
            <a:r>
              <a:rPr lang="zh-CN" altLang="en-US"/>
              <a:t>内容格式</a:t>
            </a:r>
            <a:r>
              <a:rPr lang="en-US" altLang="zh-CN"/>
              <a:t>-JSON/XML</a:t>
            </a:r>
            <a:endParaRPr lang="en-US" altLang="zh-CN"/>
          </a:p>
          <a:p>
            <a:r>
              <a:rPr lang="en-US" altLang="zh-CN"/>
              <a:t>JSP/ASPX</a:t>
            </a:r>
            <a:endParaRPr lang="en-US" altLang="zh-CN"/>
          </a:p>
          <a:p>
            <a:r>
              <a:rPr lang="en-US" altLang="zh-CN"/>
              <a:t>WAF</a:t>
            </a:r>
            <a:r>
              <a:rPr lang="zh-CN" altLang="en-US"/>
              <a:t>架构与</a:t>
            </a:r>
            <a:r>
              <a:rPr lang="en-US" altLang="zh-CN"/>
              <a:t>Bypass</a:t>
            </a:r>
            <a:r>
              <a:rPr lang="zh-CN" altLang="en-US"/>
              <a:t>风险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大纲</a:t>
            </a:r>
            <a:endParaRPr kumimoji="1"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XML</a:t>
            </a:r>
            <a:r>
              <a:rPr kumimoji="1" lang="en-US">
                <a:sym typeface="+mn-ea"/>
              </a:rPr>
              <a:t>-Magic Charset</a:t>
            </a:r>
            <a:endParaRPr kumimoji="1" 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70891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xerces在在读取XML文档时，首先会根据XML文档的头4个字节选择对应的字符流Reader来读取XML文档，如果XML文档有XML标签头，该Reader只是用于读取XML标签头，后续的XML内容选用什么字符流Reader则会另外根据XML标签头来决定；如果XML文档没有标签头，则该Reader将会用于读取整个XML文档。</a:t>
            </a:r>
            <a:endParaRPr sz="1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2005" y="2728595"/>
            <a:ext cx="5973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1400">
                <a:sym typeface="+mn-ea"/>
              </a:rPr>
              <a:t>根据头</a:t>
            </a:r>
            <a:r>
              <a:rPr lang="en-US" altLang="zh-CN" sz="1400">
                <a:sym typeface="+mn-ea"/>
              </a:rPr>
              <a:t>4</a:t>
            </a:r>
            <a:r>
              <a:rPr lang="zh-CN" altLang="en-US" sz="1400">
                <a:sym typeface="+mn-ea"/>
              </a:rPr>
              <a:t>字节判断内容字符集</a:t>
            </a:r>
            <a:endParaRPr lang="zh-CN" altLang="en-US" sz="1400">
              <a:sym typeface="+mn-ea"/>
            </a:endParaRPr>
          </a:p>
          <a:p>
            <a:pPr algn="l"/>
            <a:r>
              <a:rPr sz="1400">
                <a:sym typeface="+mn-ea"/>
              </a:rPr>
              <a:t>com\sun\org\apache\xerces\internal\impl\XMLEntityManager.java：</a:t>
            </a:r>
            <a:endParaRPr sz="1400">
              <a:sym typeface="+mn-ea"/>
            </a:endParaRPr>
          </a:p>
        </p:txBody>
      </p:sp>
      <p:pic>
        <p:nvPicPr>
          <p:cNvPr id="38" name="图片 38" descr="magic_chars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3387090"/>
            <a:ext cx="9763760" cy="28867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XML</a:t>
            </a:r>
            <a:r>
              <a:rPr kumimoji="1" lang="en-US">
                <a:sym typeface="+mn-ea"/>
              </a:rPr>
              <a:t>-Magic Charset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594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判断字符集的getEncodingName方法代码如下，其中UCS-4 2143、UCS-4 3412字最后是会抛异常提示不支持的字符编码。</a:t>
            </a:r>
            <a:endParaRPr sz="1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980" y="2249170"/>
            <a:ext cx="5656580" cy="39947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755" y="1252220"/>
            <a:ext cx="5246370" cy="53930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XML</a:t>
            </a:r>
            <a:r>
              <a:rPr kumimoji="1" lang="en-US">
                <a:sym typeface="+mn-ea"/>
              </a:rPr>
              <a:t>-Magic Charset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9734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200">
                <a:sym typeface="+mn-ea"/>
              </a:rPr>
              <a:t>最后可以得到下面这个表</a:t>
            </a:r>
            <a:endParaRPr sz="1200">
              <a:sym typeface="+mn-ea"/>
            </a:endParaRPr>
          </a:p>
        </p:txBody>
      </p:sp>
      <p:pic>
        <p:nvPicPr>
          <p:cNvPr id="41" name="图片 41" descr="magic_byt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237740"/>
            <a:ext cx="5172710" cy="39617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XML</a:t>
            </a:r>
            <a:r>
              <a:rPr kumimoji="1" lang="en-US">
                <a:sym typeface="+mn-ea"/>
              </a:rPr>
              <a:t>-</a:t>
            </a:r>
            <a:r>
              <a:rPr kumimoji="1" lang="en-US">
                <a:sym typeface="+mn-ea"/>
              </a:rPr>
              <a:t>Declare Charset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451104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如果用户在XML文档的XML头标签中中通过encoding指定了字符集，后续的XML文档读取将会根据该属性值选择一个字符流读取器</a:t>
            </a:r>
            <a:endParaRPr sz="1400">
              <a:sym typeface="+mn-ea"/>
            </a:endParaRPr>
          </a:p>
          <a:p>
            <a:pPr algn="l"/>
            <a:r>
              <a:rPr sz="1400">
                <a:sym typeface="+mn-ea"/>
              </a:rPr>
              <a:t>设置Reader的关键代码位于org\apache\xerces\internal\impl\XMLDocumentFragmentScannerImpl.java</a:t>
            </a:r>
            <a:r>
              <a:rPr lang="zh-CN" sz="1400">
                <a:sym typeface="+mn-ea"/>
              </a:rPr>
              <a:t>：</a:t>
            </a:r>
            <a:endParaRPr lang="zh-CN" sz="1400">
              <a:sym typeface="+mn-ea"/>
            </a:endParaRPr>
          </a:p>
        </p:txBody>
      </p:sp>
      <p:pic>
        <p:nvPicPr>
          <p:cNvPr id="42" name="图片 42" descr="scanXMLDec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8310" y="1155700"/>
            <a:ext cx="5699760" cy="55238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XML</a:t>
            </a:r>
            <a:r>
              <a:rPr kumimoji="1" lang="en-US">
                <a:sym typeface="+mn-ea"/>
              </a:rPr>
              <a:t>-Declare Charset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967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com\sun\org\apache\xerces\internal\impl\XMLEntityScanner.java</a:t>
            </a:r>
            <a:endParaRPr sz="1400">
              <a:sym typeface="+mn-ea"/>
            </a:endParaRPr>
          </a:p>
        </p:txBody>
      </p:sp>
      <p:pic>
        <p:nvPicPr>
          <p:cNvPr id="43" name="图片 43" descr="declare_charset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231390"/>
            <a:ext cx="9010650" cy="481965"/>
          </a:xfrm>
          <a:prstGeom prst="rect">
            <a:avLst/>
          </a:prstGeom>
        </p:spPr>
      </p:pic>
      <p:pic>
        <p:nvPicPr>
          <p:cNvPr id="44" name="图片 44" descr="declare_charset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3070225"/>
            <a:ext cx="4879340" cy="35217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XML</a:t>
            </a:r>
            <a:r>
              <a:rPr kumimoji="1" lang="en-US">
                <a:sym typeface="+mn-ea"/>
              </a:rPr>
              <a:t>-Declare Charset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4864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createReader中的EncodingMap对字符集名称做了别名的映射，如IBM037与CP037实际上是同一个字符集。</a:t>
            </a:r>
            <a:endParaRPr sz="1400">
              <a:sym typeface="+mn-ea"/>
            </a:endParaRPr>
          </a:p>
          <a:p>
            <a:pPr algn="l"/>
            <a:r>
              <a:rPr sz="1400">
                <a:sym typeface="+mn-ea"/>
              </a:rPr>
              <a:t>com\sun\org\apache\xerces\internal\util\EncodingMap.java：</a:t>
            </a:r>
            <a:endParaRPr sz="1400">
              <a:sym typeface="+mn-ea"/>
            </a:endParaRPr>
          </a:p>
        </p:txBody>
      </p:sp>
      <p:pic>
        <p:nvPicPr>
          <p:cNvPr id="45" name="图片 45" descr="EncodingM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705735"/>
            <a:ext cx="5253990" cy="37293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XML</a:t>
            </a:r>
            <a:r>
              <a:rPr kumimoji="1" lang="en-US">
                <a:sym typeface="+mn-ea"/>
              </a:rPr>
              <a:t>-Double Charset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2736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sym typeface="+mn-ea"/>
              </a:rPr>
              <a:t>由于Magic Charset与Declare Charset逻辑的独立，一个XML文档中可以存在两种编码。</a:t>
            </a:r>
            <a:endParaRPr lang="zh-CN" altLang="en-US" sz="1400">
              <a:sym typeface="+mn-ea"/>
            </a:endParaRPr>
          </a:p>
          <a:p>
            <a:pPr algn="l"/>
            <a:endParaRPr lang="zh-CN" altLang="en-US" sz="1400">
              <a:sym typeface="+mn-ea"/>
            </a:endParaRPr>
          </a:p>
          <a:p>
            <a:pPr algn="l"/>
            <a:r>
              <a:rPr lang="zh-CN" altLang="en-US" sz="1400">
                <a:sym typeface="+mn-ea"/>
              </a:rPr>
              <a:t>转换字符集前的XML文档：</a:t>
            </a:r>
            <a:endParaRPr lang="zh-CN" altLang="en-US" sz="14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4008755"/>
            <a:ext cx="5638800" cy="12115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2005" y="3479165"/>
            <a:ext cx="527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sym typeface="+mn-ea"/>
              </a:rPr>
              <a:t>开头的</a:t>
            </a:r>
            <a:r>
              <a:rPr lang="en-US" altLang="zh-CN" sz="1400">
                <a:sym typeface="+mn-ea"/>
              </a:rPr>
              <a:t>XML</a:t>
            </a:r>
            <a:r>
              <a:rPr lang="zh-CN" altLang="en-US" sz="1400">
                <a:sym typeface="+mn-ea"/>
              </a:rPr>
              <a:t>部分使用</a:t>
            </a:r>
            <a:r>
              <a:rPr lang="en-US" altLang="zh-CN" sz="1400">
                <a:sym typeface="+mn-ea"/>
              </a:rPr>
              <a:t>UTF-16BE</a:t>
            </a:r>
            <a:r>
              <a:rPr lang="zh-CN" altLang="en-US" sz="1400">
                <a:sym typeface="+mn-ea"/>
              </a:rPr>
              <a:t>，后面使用</a:t>
            </a:r>
            <a:r>
              <a:rPr lang="en-US" altLang="zh-CN" sz="1400">
                <a:sym typeface="+mn-ea"/>
              </a:rPr>
              <a:t>cp037</a:t>
            </a:r>
            <a:r>
              <a:rPr lang="zh-CN" altLang="en-US" sz="1400">
                <a:sym typeface="+mn-ea"/>
              </a:rPr>
              <a:t>：</a:t>
            </a:r>
            <a:endParaRPr lang="zh-CN" altLang="en-US" sz="14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2700655"/>
            <a:ext cx="4389120" cy="5562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XML</a:t>
            </a:r>
            <a:r>
              <a:rPr kumimoji="1" lang="en-US">
                <a:sym typeface="+mn-ea"/>
              </a:rPr>
              <a:t>-</a:t>
            </a:r>
            <a:r>
              <a:rPr kumimoji="1" lang="zh-CN" altLang="en-US">
                <a:sym typeface="+mn-ea"/>
              </a:rPr>
              <a:t>字符串</a:t>
            </a:r>
            <a:r>
              <a:rPr kumimoji="1" lang="zh-CN" altLang="en-US">
                <a:sym typeface="+mn-ea"/>
              </a:rPr>
              <a:t>分割</a:t>
            </a:r>
            <a:endParaRPr kumimoji="1"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27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sym typeface="+mn-ea"/>
              </a:rPr>
              <a:t>原始</a:t>
            </a:r>
            <a:r>
              <a:rPr lang="en-US" altLang="zh-CN" sz="1400">
                <a:sym typeface="+mn-ea"/>
              </a:rPr>
              <a:t>XML</a:t>
            </a:r>
            <a:r>
              <a:rPr lang="zh-CN" altLang="en-US" sz="1400">
                <a:sym typeface="+mn-ea"/>
              </a:rPr>
              <a:t>文档：</a:t>
            </a:r>
            <a:endParaRPr lang="zh-CN" altLang="en-US" sz="1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2005" y="3101975"/>
            <a:ext cx="527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添加额外标签进行字符串分割：</a:t>
            </a:r>
            <a:endParaRPr sz="1400">
              <a:sym typeface="+mn-ea"/>
            </a:endParaRPr>
          </a:p>
        </p:txBody>
      </p:sp>
      <p:pic>
        <p:nvPicPr>
          <p:cNvPr id="46" name="图片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768" y="2119630"/>
            <a:ext cx="52685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8" y="3513773"/>
            <a:ext cx="5268595" cy="7219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07085" y="4558665"/>
            <a:ext cx="527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使用注释进行字符串分割</a:t>
            </a:r>
            <a:r>
              <a:rPr sz="1400">
                <a:sym typeface="+mn-ea"/>
              </a:rPr>
              <a:t>：</a:t>
            </a:r>
            <a:endParaRPr lang="en-US" sz="1400">
              <a:sym typeface="+mn-ea"/>
            </a:endParaRPr>
          </a:p>
        </p:txBody>
      </p:sp>
      <p:pic>
        <p:nvPicPr>
          <p:cNvPr id="48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" y="5056505"/>
            <a:ext cx="4899660" cy="80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XML</a:t>
            </a:r>
            <a:r>
              <a:rPr kumimoji="1" lang="en-US">
                <a:sym typeface="+mn-ea"/>
              </a:rPr>
              <a:t>-</a:t>
            </a:r>
            <a:r>
              <a:rPr kumimoji="1" lang="zh-CN" altLang="en-US">
                <a:sym typeface="+mn-ea"/>
              </a:rPr>
              <a:t>字符串</a:t>
            </a:r>
            <a:r>
              <a:rPr kumimoji="1" lang="zh-CN" altLang="en-US">
                <a:sym typeface="+mn-ea"/>
              </a:rPr>
              <a:t>分割</a:t>
            </a:r>
            <a:endParaRPr kumimoji="1"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27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使用PI标签进行字符串分割：</a:t>
            </a:r>
            <a:endParaRPr sz="1400">
              <a:sym typeface="+mn-ea"/>
            </a:endParaRPr>
          </a:p>
        </p:txBody>
      </p:sp>
      <p:pic>
        <p:nvPicPr>
          <p:cNvPr id="49" name="图片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364105"/>
            <a:ext cx="486156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802005" y="3547745"/>
            <a:ext cx="527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使用CDATA标签进行字符串分割：</a:t>
            </a:r>
            <a:endParaRPr sz="1400">
              <a:sym typeface="+mn-ea"/>
            </a:endParaRPr>
          </a:p>
        </p:txBody>
      </p:sp>
      <p:pic>
        <p:nvPicPr>
          <p:cNvPr id="51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4187825"/>
            <a:ext cx="4869180" cy="77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XML</a:t>
            </a:r>
            <a:r>
              <a:rPr kumimoji="1" lang="en-US">
                <a:sym typeface="+mn-ea"/>
              </a:rPr>
              <a:t>-</a:t>
            </a:r>
            <a:r>
              <a:rPr kumimoji="1" lang="zh-CN" altLang="en-US">
                <a:sym typeface="+mn-ea"/>
              </a:rPr>
              <a:t>字符串分割</a:t>
            </a:r>
            <a:endParaRPr lang="zh-CN" altLang="en-US"/>
          </a:p>
        </p:txBody>
      </p:sp>
      <p:pic>
        <p:nvPicPr>
          <p:cNvPr id="50" name="图片 50" descr="SCANNER_STATE_START_OF_MARKUP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916305" y="1930400"/>
            <a:ext cx="4110990" cy="44634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3590" y="1581150"/>
            <a:ext cx="5273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com\sun\org\apache\xerces\internal\impl\XMLDocumentScannerImpl.java</a:t>
            </a:r>
            <a:endParaRPr sz="1400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 Charset</a:t>
            </a:r>
            <a:endParaRPr lang="en-US" altLang="zh-CN"/>
          </a:p>
        </p:txBody>
      </p:sp>
      <p:pic>
        <p:nvPicPr>
          <p:cNvPr id="7" name="内容占位符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21630" y="3740150"/>
            <a:ext cx="6135370" cy="15957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4700" y="1884680"/>
            <a:ext cx="432625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HTTP</a:t>
            </a:r>
            <a:r>
              <a:rPr lang="zh-CN" altLang="en-US">
                <a:sym typeface="+mn-ea"/>
              </a:rPr>
              <a:t>请求中，通过在</a:t>
            </a:r>
            <a:r>
              <a:rPr lang="en-US" altLang="zh-CN">
                <a:sym typeface="+mn-ea"/>
              </a:rPr>
              <a:t>Content-Type</a:t>
            </a:r>
            <a:r>
              <a:rPr lang="zh-CN" altLang="en-US">
                <a:sym typeface="+mn-ea"/>
              </a:rPr>
              <a:t>中声明字符集，我们可以使用</a:t>
            </a:r>
            <a:r>
              <a:rPr lang="en-US" altLang="zh-CN">
                <a:sym typeface="+mn-ea"/>
              </a:rPr>
              <a:t>UTF16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UTF32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CP037</a:t>
            </a:r>
            <a:r>
              <a:rPr lang="zh-CN" altLang="en-US">
                <a:sym typeface="+mn-ea"/>
              </a:rPr>
              <a:t>等字符集。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该手法可在</a:t>
            </a:r>
            <a:r>
              <a:rPr lang="en-US" altLang="zh-CN">
                <a:sym typeface="+mn-ea"/>
              </a:rPr>
              <a:t>Tomcat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ASPX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中使用，这里阐述</a:t>
            </a:r>
            <a:r>
              <a:rPr lang="en-US" altLang="zh-CN">
                <a:sym typeface="+mn-ea"/>
              </a:rPr>
              <a:t>Tomcat</a:t>
            </a:r>
            <a:r>
              <a:rPr lang="zh-CN" altLang="en-US">
                <a:sym typeface="+mn-ea"/>
              </a:rPr>
              <a:t>下的原理与</a:t>
            </a:r>
            <a:r>
              <a:rPr lang="en-US" altLang="zh-CN">
                <a:sym typeface="+mn-ea"/>
              </a:rPr>
              <a:t>IIS</a:t>
            </a:r>
            <a:r>
              <a:rPr lang="zh-CN" altLang="en-US">
                <a:sym typeface="+mn-ea"/>
              </a:rPr>
              <a:t>的实际使用。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9" name="内容占位符 8"/>
          <p:cNvPicPr>
            <a:picLocks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421630" y="1884680"/>
            <a:ext cx="6150610" cy="13246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XML</a:t>
            </a:r>
            <a:r>
              <a:rPr kumimoji="1" lang="en-US">
                <a:sym typeface="+mn-ea"/>
              </a:rPr>
              <a:t>-</a:t>
            </a:r>
            <a:r>
              <a:rPr kumimoji="1" lang="zh-CN" altLang="en-US">
                <a:sym typeface="+mn-ea"/>
              </a:rPr>
              <a:t>本地</a:t>
            </a:r>
            <a:r>
              <a:rPr kumimoji="1" lang="zh-CN" altLang="en-US">
                <a:sym typeface="+mn-ea"/>
              </a:rPr>
              <a:t>实体</a:t>
            </a:r>
            <a:endParaRPr kumimoji="1"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273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标签的属性与值，可以通过DTD进行定义</a:t>
            </a:r>
            <a:endParaRPr sz="1400">
              <a:sym typeface="+mn-ea"/>
            </a:endParaRPr>
          </a:p>
          <a:p>
            <a:pPr algn="l"/>
            <a:r>
              <a:rPr sz="1400">
                <a:sym typeface="+mn-ea"/>
              </a:rPr>
              <a:t>原始XML文档：</a:t>
            </a:r>
            <a:endParaRPr sz="14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2005" y="3291205"/>
            <a:ext cx="527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使用DTD ATTLIST，写作：</a:t>
            </a:r>
            <a:endParaRPr sz="1400">
              <a:sym typeface="+mn-ea"/>
            </a:endParaRPr>
          </a:p>
        </p:txBody>
      </p:sp>
      <p:pic>
        <p:nvPicPr>
          <p:cNvPr id="52" name="图片 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329815"/>
            <a:ext cx="3802380" cy="77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3688080"/>
            <a:ext cx="3627120" cy="13030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02005" y="5212715"/>
            <a:ext cx="527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使用HTML编码、CDATA也可以：</a:t>
            </a:r>
            <a:endParaRPr sz="1400">
              <a:sym typeface="+mn-ea"/>
            </a:endParaRPr>
          </a:p>
        </p:txBody>
      </p:sp>
      <p:pic>
        <p:nvPicPr>
          <p:cNvPr id="54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05" y="5488305"/>
            <a:ext cx="4137660" cy="1203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XML</a:t>
            </a:r>
            <a:r>
              <a:rPr kumimoji="1" lang="en-US">
                <a:sym typeface="+mn-ea"/>
              </a:rPr>
              <a:t>-</a:t>
            </a:r>
            <a:r>
              <a:rPr kumimoji="1" lang="zh-CN" altLang="en-US">
                <a:sym typeface="+mn-ea"/>
              </a:rPr>
              <a:t>本地</a:t>
            </a:r>
            <a:r>
              <a:rPr kumimoji="1" lang="zh-CN" altLang="en-US">
                <a:sym typeface="+mn-ea"/>
              </a:rPr>
              <a:t>实体</a:t>
            </a:r>
            <a:endParaRPr kumimoji="1"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273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通过在DTD中定义本地实体，可在标签属性值、标签内容、DTD字符串值，这些字符串区域引用。</a:t>
            </a:r>
            <a:endParaRPr sz="14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2005" y="3291205"/>
            <a:ext cx="527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使用本地实体：</a:t>
            </a:r>
            <a:endParaRPr sz="1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9970" y="3225800"/>
            <a:ext cx="527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使用HTML编码、CDATA也可以：</a:t>
            </a:r>
            <a:endParaRPr sz="1400">
              <a:sym typeface="+mn-ea"/>
            </a:endParaRPr>
          </a:p>
        </p:txBody>
      </p:sp>
      <p:pic>
        <p:nvPicPr>
          <p:cNvPr id="55" name="图片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254250"/>
            <a:ext cx="355092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图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3566795"/>
            <a:ext cx="3299460" cy="15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3589655"/>
            <a:ext cx="4122420" cy="150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XML</a:t>
            </a:r>
            <a:r>
              <a:rPr kumimoji="1" lang="en-US">
                <a:sym typeface="+mn-ea"/>
              </a:rPr>
              <a:t>-</a:t>
            </a:r>
            <a:r>
              <a:rPr kumimoji="1" lang="zh-CN" altLang="en-US">
                <a:sym typeface="+mn-ea"/>
              </a:rPr>
              <a:t>特殊</a:t>
            </a:r>
            <a:r>
              <a:rPr kumimoji="1" lang="zh-CN" altLang="en-US">
                <a:sym typeface="+mn-ea"/>
              </a:rPr>
              <a:t>字符</a:t>
            </a:r>
            <a:endParaRPr kumimoji="1"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7066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当XML版本被声明为1.1时，XML的解析将支持一些额外的空白字符、控制字符</a:t>
            </a:r>
            <a:endParaRPr sz="1400">
              <a:sym typeface="+mn-ea"/>
            </a:endParaRPr>
          </a:p>
          <a:p>
            <a:pPr algn="l"/>
            <a:r>
              <a:rPr sz="1400">
                <a:sym typeface="+mn-ea"/>
              </a:rPr>
              <a:t>com\sun\org\apache\xerces\internal\impl\XML11EntityScanner.java</a:t>
            </a:r>
            <a:endParaRPr sz="1400">
              <a:sym typeface="+mn-ea"/>
            </a:endParaRPr>
          </a:p>
        </p:txBody>
      </p:sp>
      <p:pic>
        <p:nvPicPr>
          <p:cNvPr id="58" name="图片 58" descr="xml11_space_cha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305050"/>
            <a:ext cx="6364605" cy="37045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XML</a:t>
            </a:r>
            <a:r>
              <a:rPr kumimoji="1" lang="en-US">
                <a:sym typeface="+mn-ea"/>
              </a:rPr>
              <a:t>-</a:t>
            </a:r>
            <a:r>
              <a:rPr kumimoji="1" lang="zh-CN" altLang="en-US">
                <a:sym typeface="+mn-ea"/>
              </a:rPr>
              <a:t>特殊</a:t>
            </a:r>
            <a:r>
              <a:rPr kumimoji="1" lang="zh-CN" altLang="en-US">
                <a:sym typeface="+mn-ea"/>
              </a:rPr>
              <a:t>字符</a:t>
            </a:r>
            <a:endParaRPr kumimoji="1"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60934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代码中的\x85是指码点，而非我们平时所见的unicdoe字符。而\x85二进制为‭10000101‬，高位为1，根据笔者认知，UTF-8无法使得8比特码点成为UTF-8字符，因此我们无法在UTF-8中使用它，但在ISO-8859-1、UTF-16等字符集中我们可以使用它：</a:t>
            </a:r>
            <a:endParaRPr sz="1400">
              <a:sym typeface="+mn-ea"/>
            </a:endParaRPr>
          </a:p>
        </p:txBody>
      </p:sp>
      <p:pic>
        <p:nvPicPr>
          <p:cNvPr id="59" name="图片 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825433"/>
            <a:ext cx="5271770" cy="3092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02005" y="3543935"/>
            <a:ext cx="60934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600">
                <a:sym typeface="+mn-ea"/>
              </a:rPr>
              <a:t>在UTF-16BE中对应的unicode字符为\x00\x85：</a:t>
            </a:r>
            <a:endParaRPr sz="1600"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XML</a:t>
            </a:r>
            <a:r>
              <a:rPr kumimoji="1" lang="en-US">
                <a:sym typeface="+mn-ea"/>
              </a:rPr>
              <a:t>-</a:t>
            </a:r>
            <a:r>
              <a:rPr kumimoji="1" lang="zh-CN" altLang="en-US">
                <a:sym typeface="+mn-ea"/>
              </a:rPr>
              <a:t>特殊</a:t>
            </a:r>
            <a:r>
              <a:rPr kumimoji="1" lang="zh-CN" altLang="en-US">
                <a:sym typeface="+mn-ea"/>
              </a:rPr>
              <a:t>字符</a:t>
            </a:r>
            <a:endParaRPr kumimoji="1"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609346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ym typeface="+mn-ea"/>
              </a:rPr>
              <a:t>同样的，\x28\x20是指码点，其UTF-8编码字符为%E2%80%A8，推导过程如下：</a:t>
            </a:r>
            <a:endParaRPr sz="1400">
              <a:sym typeface="+mn-ea"/>
            </a:endParaRPr>
          </a:p>
          <a:p>
            <a:r>
              <a:rPr sz="1400">
                <a:sym typeface="+mn-ea"/>
              </a:rPr>
              <a:t>\x20 \x28转2进制比特：</a:t>
            </a:r>
            <a:endParaRPr sz="1400">
              <a:sym typeface="+mn-ea"/>
            </a:endParaRPr>
          </a:p>
          <a:p>
            <a:r>
              <a:rPr sz="1400">
                <a:sym typeface="+mn-ea"/>
              </a:rPr>
              <a:t>00100000 00101000</a:t>
            </a:r>
            <a:endParaRPr sz="1400">
              <a:sym typeface="+mn-ea"/>
            </a:endParaRPr>
          </a:p>
          <a:p>
            <a:r>
              <a:rPr sz="1400">
                <a:sym typeface="+mn-ea"/>
              </a:rPr>
              <a:t>UTF-8中三个字节的编码规范：</a:t>
            </a:r>
            <a:endParaRPr sz="1400">
              <a:sym typeface="+mn-ea"/>
            </a:endParaRPr>
          </a:p>
          <a:p>
            <a:r>
              <a:rPr sz="1400">
                <a:sym typeface="+mn-ea"/>
              </a:rPr>
              <a:t>1110XXXX 10XXXXXX 10XXXXXX</a:t>
            </a:r>
            <a:endParaRPr sz="1400">
              <a:sym typeface="+mn-ea"/>
            </a:endParaRPr>
          </a:p>
          <a:p>
            <a:r>
              <a:rPr sz="1400">
                <a:sym typeface="+mn-ea"/>
              </a:rPr>
              <a:t>\x20\x28转UTF-8的2进制比特：</a:t>
            </a:r>
            <a:endParaRPr sz="1400">
              <a:sym typeface="+mn-ea"/>
            </a:endParaRPr>
          </a:p>
          <a:p>
            <a:r>
              <a:rPr sz="1400">
                <a:sym typeface="+mn-ea"/>
              </a:rPr>
              <a:t>11100010 10000000 10101000</a:t>
            </a:r>
            <a:endParaRPr sz="1400">
              <a:sym typeface="+mn-ea"/>
            </a:endParaRPr>
          </a:p>
          <a:p>
            <a:r>
              <a:rPr sz="1400">
                <a:sym typeface="+mn-ea"/>
              </a:rPr>
              <a:t>\x20\x28的UTF-8编码为:</a:t>
            </a:r>
            <a:endParaRPr sz="1400">
              <a:sym typeface="+mn-ea"/>
            </a:endParaRPr>
          </a:p>
          <a:p>
            <a:r>
              <a:rPr sz="1400">
                <a:sym typeface="+mn-ea"/>
              </a:rPr>
              <a:t>%E2%80%A8</a:t>
            </a:r>
            <a:endParaRPr sz="1400">
              <a:sym typeface="+mn-ea"/>
            </a:endParaRPr>
          </a:p>
          <a:p>
            <a:endParaRPr sz="1400">
              <a:sym typeface="+mn-ea"/>
            </a:endParaRPr>
          </a:p>
          <a:p>
            <a:r>
              <a:rPr sz="1400">
                <a:sym typeface="+mn-ea"/>
              </a:rPr>
              <a:t>于是我们可以对XML文档进行如下修改：</a:t>
            </a:r>
            <a:endParaRPr sz="1400">
              <a:sym typeface="+mn-ea"/>
            </a:endParaRPr>
          </a:p>
        </p:txBody>
      </p:sp>
      <p:pic>
        <p:nvPicPr>
          <p:cNvPr id="60" name="图片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760" y="4084955"/>
            <a:ext cx="9422765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873760" y="4725035"/>
            <a:ext cx="730059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sz="1400" b="0">
                <a:latin typeface="Calibri" panose="020F0502020204030204" charset="0"/>
                <a:ea typeface="宋体" panose="02010600030101010101" pitchFamily="2" charset="-122"/>
              </a:rPr>
              <a:t>如果WAF需要进行一些解码操作，如HTML实体编码的解码、XML注释的删除，需要正确解析XML文档后才能进行这些操作，如果WAF不支持这些特殊的字符，那么就无法成功解析XML文档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。所以该手法通常结合</a:t>
            </a:r>
            <a:r>
              <a:rPr lang="en-US" altLang="zh-CN" sz="1400" b="0">
                <a:latin typeface="Calibri" panose="020F0502020204030204" charset="0"/>
                <a:ea typeface="宋体" panose="02010600030101010101" pitchFamily="2" charset="-122"/>
              </a:rPr>
              <a:t>XML</a:t>
            </a: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其他特性进行</a:t>
            </a: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使用。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XML</a:t>
            </a:r>
            <a:r>
              <a:rPr kumimoji="1" lang="en-US">
                <a:sym typeface="+mn-ea"/>
              </a:rPr>
              <a:t>-</a:t>
            </a:r>
            <a:r>
              <a:rPr kumimoji="1" lang="zh-CN" altLang="en-US">
                <a:sym typeface="+mn-ea"/>
              </a:rPr>
              <a:t> 手法参考</a:t>
            </a:r>
            <a:endParaRPr kumimoji="1" lang="zh-CN" altLang="en-US">
              <a:sym typeface="+mn-ea"/>
            </a:endParaRPr>
          </a:p>
        </p:txBody>
      </p:sp>
      <p:pic>
        <p:nvPicPr>
          <p:cNvPr id="90" name="图片 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925" y="1316355"/>
            <a:ext cx="4762500" cy="5348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>
                <a:sym typeface="+mn-ea"/>
              </a:rPr>
              <a:t>Tomcat</a:t>
            </a:r>
            <a:r>
              <a:rPr kumimoji="1" lang="zh-CN" altLang="en-US">
                <a:sym typeface="+mn-ea"/>
              </a:rPr>
              <a:t>下的</a:t>
            </a:r>
            <a:r>
              <a:rPr kumimoji="1" lang="en-US">
                <a:sym typeface="+mn-ea"/>
              </a:rPr>
              <a:t>JSP</a:t>
            </a:r>
            <a:endParaRPr kumimoji="1"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6093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这是一个可以被Tomcat正常执行的JSP文件：</a:t>
            </a:r>
            <a:endParaRPr sz="1400">
              <a:sym typeface="+mn-ea"/>
            </a:endParaRPr>
          </a:p>
        </p:txBody>
      </p:sp>
      <p:pic>
        <p:nvPicPr>
          <p:cNvPr id="88" name="图片 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395220"/>
            <a:ext cx="10394315" cy="12744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02005" y="4312920"/>
            <a:ext cx="6093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这是一个可以被Tomcat正常执行的JSP文件：</a:t>
            </a:r>
            <a:endParaRPr sz="1400"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>
                <a:sym typeface="+mn-ea"/>
              </a:rPr>
              <a:t>Tomcat</a:t>
            </a:r>
            <a:r>
              <a:rPr kumimoji="1" lang="zh-CN" altLang="en-US">
                <a:sym typeface="+mn-ea"/>
              </a:rPr>
              <a:t>下的</a:t>
            </a:r>
            <a:r>
              <a:rPr kumimoji="1" lang="en-US">
                <a:sym typeface="+mn-ea"/>
              </a:rPr>
              <a:t>JSP</a:t>
            </a:r>
            <a:endParaRPr kumimoji="1" 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7950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Tomcat在解析jsp时，会通过EncodingDetector进行字符集类型的探测。</a:t>
            </a:r>
            <a:endParaRPr sz="1400">
              <a:sym typeface="+mn-ea"/>
            </a:endParaRPr>
          </a:p>
          <a:p>
            <a:pPr algn="l"/>
            <a:r>
              <a:rPr sz="1400">
                <a:sym typeface="+mn-ea"/>
              </a:rPr>
              <a:t>org/apache/jasper/compiler/ParserController.class：determineSyntaxAndEncoding</a:t>
            </a:r>
            <a:endParaRPr sz="1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305685"/>
            <a:ext cx="6286500" cy="36499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>
                <a:sym typeface="+mn-ea"/>
              </a:rPr>
              <a:t>Tomcat</a:t>
            </a:r>
            <a:r>
              <a:rPr kumimoji="1" lang="zh-CN" altLang="en-US">
                <a:sym typeface="+mn-ea"/>
              </a:rPr>
              <a:t>下的</a:t>
            </a:r>
            <a:r>
              <a:rPr kumimoji="1" lang="en-US">
                <a:sym typeface="+mn-ea"/>
              </a:rPr>
              <a:t>JSP</a:t>
            </a:r>
            <a:endParaRPr kumimoji="1" 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420" y="1490980"/>
            <a:ext cx="946213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首先会使用processBom方法，根据文件的前4个字节探测字符集类型</a:t>
            </a:r>
            <a:r>
              <a:rPr lang="zh-CN" sz="1400">
                <a:sym typeface="+mn-ea"/>
              </a:rPr>
              <a:t>（</a:t>
            </a:r>
            <a:r>
              <a:rPr lang="en-US" altLang="zh-CN" sz="1400">
                <a:sym typeface="+mn-ea"/>
              </a:rPr>
              <a:t>magic charset</a:t>
            </a:r>
            <a:r>
              <a:rPr lang="zh-CN" altLang="en-US" sz="1400">
                <a:sym typeface="+mn-ea"/>
              </a:rPr>
              <a:t>）</a:t>
            </a:r>
            <a:r>
              <a:rPr sz="1400">
                <a:sym typeface="+mn-ea"/>
              </a:rPr>
              <a:t>；之后会使用getPrologEncoding方法尝试获取文件的declare charset，declare charset优先级高于magic charset。</a:t>
            </a:r>
            <a:endParaRPr sz="1400">
              <a:sym typeface="+mn-ea"/>
            </a:endParaRPr>
          </a:p>
          <a:p>
            <a:pPr algn="l"/>
            <a:r>
              <a:rPr sz="1400">
                <a:sym typeface="+mn-ea"/>
              </a:rPr>
              <a:t>org/apache/jasper/compiler/EncodingDetector.class</a:t>
            </a:r>
            <a:r>
              <a:rPr lang="zh-CN" sz="1400">
                <a:sym typeface="+mn-ea"/>
              </a:rPr>
              <a:t>：</a:t>
            </a:r>
            <a:endParaRPr lang="zh-CN" sz="1400">
              <a:sym typeface="+mn-ea"/>
            </a:endParaRPr>
          </a:p>
        </p:txBody>
      </p:sp>
      <p:pic>
        <p:nvPicPr>
          <p:cNvPr id="67" name="图片 67" descr="EncodingDetec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335" y="2326005"/>
            <a:ext cx="5166360" cy="43059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>
                <a:sym typeface="+mn-ea"/>
              </a:rPr>
              <a:t>Tomcat</a:t>
            </a:r>
            <a:r>
              <a:rPr kumimoji="1" lang="zh-CN" altLang="en-US">
                <a:sym typeface="+mn-ea"/>
              </a:rPr>
              <a:t>下的</a:t>
            </a:r>
            <a:r>
              <a:rPr kumimoji="1" lang="en-US">
                <a:sym typeface="+mn-ea"/>
              </a:rPr>
              <a:t>JSP</a:t>
            </a:r>
            <a:endParaRPr kumimoji="1" 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7950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Tomcat在解析jsp时，会通过EncodingDetector进行字符集类型的探测。</a:t>
            </a:r>
            <a:endParaRPr sz="1400">
              <a:sym typeface="+mn-ea"/>
            </a:endParaRPr>
          </a:p>
          <a:p>
            <a:pPr algn="l"/>
            <a:r>
              <a:rPr sz="1400">
                <a:sym typeface="+mn-ea"/>
              </a:rPr>
              <a:t>org/apache/jasper/compiler/ParserController.class：determineSyntaxAndEncoding</a:t>
            </a:r>
            <a:endParaRPr sz="14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404745"/>
            <a:ext cx="5356860" cy="38328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HTTP Charset</a:t>
            </a:r>
            <a:r>
              <a:rPr kumimoji="1" lang="en-US" altLang="zh-CN"/>
              <a:t>-</a:t>
            </a:r>
            <a:r>
              <a:rPr kumimoji="1" lang="en-US" altLang="zh-CN"/>
              <a:t>Tomcat</a:t>
            </a:r>
            <a:endParaRPr kumimoji="1"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8987790" cy="1191260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000"/>
              <a:t>一般的Sping</a:t>
            </a:r>
            <a:r>
              <a:rPr kumimoji="1" lang="zh-CN" altLang="en-US" sz="1600"/>
              <a:t>项目</a:t>
            </a:r>
            <a:r>
              <a:rPr kumimoji="1" lang="zh-CN" altLang="en-US" sz="2000"/>
              <a:t>都会配置字符编码，对于Spring-Boot默认情况无法使用，而jsp中如果进行了相关设置，也无法使用。</a:t>
            </a:r>
            <a:endParaRPr kumimoji="1" lang="zh-CN" altLang="en-US" sz="2000"/>
          </a:p>
        </p:txBody>
      </p:sp>
      <p:pic>
        <p:nvPicPr>
          <p:cNvPr id="25" name="图片 2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20115" y="2649855"/>
            <a:ext cx="5546725" cy="4095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840" y="3016885"/>
            <a:ext cx="6350000" cy="1375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>
                <a:sym typeface="+mn-ea"/>
              </a:rPr>
              <a:t>Tomcat</a:t>
            </a:r>
            <a:r>
              <a:rPr kumimoji="1" lang="zh-CN" altLang="en-US">
                <a:sym typeface="+mn-ea"/>
              </a:rPr>
              <a:t>下的</a:t>
            </a:r>
            <a:r>
              <a:rPr kumimoji="1" lang="en-US">
                <a:sym typeface="+mn-ea"/>
              </a:rPr>
              <a:t>JSP</a:t>
            </a:r>
            <a:endParaRPr kumimoji="1" 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4535" y="334645"/>
            <a:ext cx="6972300" cy="63722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>
                <a:sym typeface="+mn-ea"/>
              </a:rPr>
              <a:t>Tomcat</a:t>
            </a:r>
            <a:r>
              <a:rPr kumimoji="1" lang="zh-CN" altLang="en-US">
                <a:sym typeface="+mn-ea"/>
              </a:rPr>
              <a:t>下的</a:t>
            </a:r>
            <a:r>
              <a:rPr kumimoji="1" lang="en-US">
                <a:sym typeface="+mn-ea"/>
              </a:rPr>
              <a:t>JSP</a:t>
            </a:r>
            <a:endParaRPr kumimoji="1" 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7950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getPrologEncoding将文件流传入xml解析，底层用的xerces，如果编码类型为xerces不支持的，这里会暂时忽略掉异常。</a:t>
            </a:r>
            <a:endParaRPr sz="1400">
              <a:sym typeface="+mn-ea"/>
            </a:endParaRPr>
          </a:p>
        </p:txBody>
      </p:sp>
      <p:pic>
        <p:nvPicPr>
          <p:cNvPr id="69" name="图片 69" descr="getPrologEncod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580005"/>
            <a:ext cx="7762240" cy="30632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>
                <a:sym typeface="+mn-ea"/>
              </a:rPr>
              <a:t>Tomcat</a:t>
            </a:r>
            <a:r>
              <a:rPr kumimoji="1" lang="zh-CN" altLang="en-US">
                <a:sym typeface="+mn-ea"/>
              </a:rPr>
              <a:t>下的</a:t>
            </a:r>
            <a:r>
              <a:rPr kumimoji="1" lang="en-US">
                <a:sym typeface="+mn-ea"/>
              </a:rPr>
              <a:t>JSP</a:t>
            </a:r>
            <a:endParaRPr kumimoji="1" 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6615" y="1035050"/>
            <a:ext cx="4559300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并非从processBom或getPrologEncoding得到的字符集后JSP文件就能被成功以该方式被读取，后续创建字符流读取器会检查自身是否支持这些字符集，且这一步中也会做字符集别名的映射查找。一番操作过后，如果该字符集为字符流读取器不支持的，最后会抛出异常。如UTF-32BE字符集，在processBom中获取到的字符集名称为ISO-10646-UCS-4，在getPrologEncoding方法中会抛出异常并被忽略。而在InputStreamReader中不支持该字符集（ISO-10646-UCS-4这个名字根本也无法判断大端小端，而且代码流程中也没有传递大小端这一变量）。</a:t>
            </a:r>
            <a:endParaRPr sz="1400">
              <a:sym typeface="+mn-ea"/>
            </a:endParaRPr>
          </a:p>
        </p:txBody>
      </p:sp>
      <p:pic>
        <p:nvPicPr>
          <p:cNvPr id="70" name="图片 70" descr="flowToCharsetLool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5915" y="330200"/>
            <a:ext cx="6659245" cy="553466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>
                <a:sym typeface="+mn-ea"/>
              </a:rPr>
              <a:t>Tomcat</a:t>
            </a:r>
            <a:r>
              <a:rPr kumimoji="1" lang="zh-CN" altLang="en-US">
                <a:sym typeface="+mn-ea"/>
              </a:rPr>
              <a:t>下的</a:t>
            </a:r>
            <a:r>
              <a:rPr kumimoji="1" lang="en-US">
                <a:sym typeface="+mn-ea"/>
              </a:rPr>
              <a:t>JSP</a:t>
            </a:r>
            <a:endParaRPr kumimoji="1" 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482663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如果文件没有带BOM，会触发getPageEncodingForJspSyntax函数流程，通过查找指令标签中的字符集声明来确定该JSP文件的字符集</a:t>
            </a:r>
            <a:r>
              <a:rPr lang="zh-CN" sz="1400">
                <a:sym typeface="+mn-ea"/>
              </a:rPr>
              <a:t>。</a:t>
            </a:r>
            <a:endParaRPr sz="1400">
              <a:sym typeface="+mn-ea"/>
            </a:endParaRPr>
          </a:p>
          <a:p>
            <a:pPr algn="l"/>
            <a:r>
              <a:rPr sz="1400">
                <a:sym typeface="+mn-ea"/>
              </a:rPr>
              <a:t>java/org/apache/jasper/compiler/ParserController.java，getPageEncodingForJspSyntax</a:t>
            </a:r>
            <a:r>
              <a:rPr lang="zh-CN" sz="1400">
                <a:sym typeface="+mn-ea"/>
              </a:rPr>
              <a:t>：</a:t>
            </a:r>
            <a:endParaRPr lang="zh-CN" sz="1400">
              <a:sym typeface="+mn-ea"/>
            </a:endParaRPr>
          </a:p>
        </p:txBody>
      </p:sp>
      <p:pic>
        <p:nvPicPr>
          <p:cNvPr id="71" name="图片 71" descr="getPageEncodingForJspSynta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065" y="0"/>
            <a:ext cx="5732780" cy="811403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>
                <a:sym typeface="+mn-ea"/>
              </a:rPr>
              <a:t>Tomcat</a:t>
            </a:r>
            <a:r>
              <a:rPr kumimoji="1" lang="zh-CN" altLang="en-US">
                <a:sym typeface="+mn-ea"/>
              </a:rPr>
              <a:t>下的</a:t>
            </a:r>
            <a:r>
              <a:rPr kumimoji="1" lang="en-US">
                <a:sym typeface="+mn-ea"/>
              </a:rPr>
              <a:t>JSP</a:t>
            </a:r>
            <a:endParaRPr kumimoji="1"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27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200">
                <a:sym typeface="+mn-ea"/>
              </a:rPr>
              <a:t>指令</a:t>
            </a:r>
            <a:r>
              <a:rPr sz="1400">
                <a:sym typeface="+mn-ea"/>
              </a:rPr>
              <a:t>标签</a:t>
            </a:r>
            <a:r>
              <a:rPr sz="1200">
                <a:sym typeface="+mn-ea"/>
              </a:rPr>
              <a:t>有：</a:t>
            </a:r>
            <a:endParaRPr sz="12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2005" y="3547745"/>
            <a:ext cx="527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声明字符编码的方式：</a:t>
            </a:r>
            <a:endParaRPr sz="1400">
              <a:sym typeface="+mn-ea"/>
            </a:endParaRPr>
          </a:p>
        </p:txBody>
      </p:sp>
      <p:pic>
        <p:nvPicPr>
          <p:cNvPr id="72" name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430780"/>
            <a:ext cx="260604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图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430780"/>
            <a:ext cx="2522220" cy="4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图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4495165"/>
            <a:ext cx="2453640" cy="47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图片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850" y="4495165"/>
            <a:ext cx="2865120" cy="464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>
                <a:sym typeface="+mn-ea"/>
              </a:rPr>
              <a:t>Tomcat</a:t>
            </a:r>
            <a:r>
              <a:rPr kumimoji="1" lang="zh-CN" altLang="en-US">
                <a:sym typeface="+mn-ea"/>
              </a:rPr>
              <a:t>下的</a:t>
            </a:r>
            <a:r>
              <a:rPr kumimoji="1" lang="en-US">
                <a:sym typeface="+mn-ea"/>
              </a:rPr>
              <a:t>JSP</a:t>
            </a:r>
            <a:endParaRPr kumimoji="1"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27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有如下原始JSP文件，jsp_xml.jsp:</a:t>
            </a:r>
            <a:endParaRPr sz="1400">
              <a:sym typeface="+mn-ea"/>
            </a:endParaRPr>
          </a:p>
        </p:txBody>
      </p:sp>
      <p:pic>
        <p:nvPicPr>
          <p:cNvPr id="76" name="图片 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286635"/>
            <a:ext cx="6759575" cy="368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>
                <a:sym typeface="+mn-ea"/>
              </a:rPr>
              <a:t>Tomcat</a:t>
            </a:r>
            <a:r>
              <a:rPr kumimoji="1" lang="zh-CN" altLang="en-US">
                <a:sym typeface="+mn-ea"/>
              </a:rPr>
              <a:t>下的</a:t>
            </a:r>
            <a:r>
              <a:rPr kumimoji="1" lang="en-US">
                <a:sym typeface="+mn-ea"/>
              </a:rPr>
              <a:t>JSP</a:t>
            </a:r>
            <a:endParaRPr kumimoji="1"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71589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使用UTF-16BE字符集进行编码（encoding值从UTF-8修改为UTF-16)</a:t>
            </a:r>
            <a:r>
              <a:rPr lang="zh-CN" sz="1400">
                <a:sym typeface="+mn-ea"/>
              </a:rPr>
              <a:t>：</a:t>
            </a:r>
            <a:endParaRPr lang="zh-CN" sz="1400">
              <a:sym typeface="+mn-ea"/>
            </a:endParaRPr>
          </a:p>
        </p:txBody>
      </p:sp>
      <p:pic>
        <p:nvPicPr>
          <p:cNvPr id="77" name="图片 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545" y="2412365"/>
            <a:ext cx="11108690" cy="3135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>
                <a:sym typeface="+mn-ea"/>
              </a:rPr>
              <a:t>Tomcat</a:t>
            </a:r>
            <a:r>
              <a:rPr kumimoji="1" lang="zh-CN" altLang="en-US">
                <a:sym typeface="+mn-ea"/>
              </a:rPr>
              <a:t>下的</a:t>
            </a:r>
            <a:r>
              <a:rPr kumimoji="1" lang="en-US">
                <a:sym typeface="+mn-ea"/>
              </a:rPr>
              <a:t>JSP</a:t>
            </a:r>
            <a:endParaRPr kumimoji="1"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27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使用CP037进行编码：</a:t>
            </a:r>
            <a:endParaRPr sz="1400">
              <a:sym typeface="+mn-ea"/>
            </a:endParaRPr>
          </a:p>
        </p:txBody>
      </p:sp>
      <p:pic>
        <p:nvPicPr>
          <p:cNvPr id="78" name="图片 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440940"/>
            <a:ext cx="10689590" cy="131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>
                <a:sym typeface="+mn-ea"/>
              </a:rPr>
              <a:t>Tomcat</a:t>
            </a:r>
            <a:r>
              <a:rPr kumimoji="1" lang="zh-CN" altLang="en-US">
                <a:sym typeface="+mn-ea"/>
              </a:rPr>
              <a:t>下的</a:t>
            </a:r>
            <a:r>
              <a:rPr kumimoji="1" lang="en-US">
                <a:sym typeface="+mn-ea"/>
              </a:rPr>
              <a:t>JSP</a:t>
            </a:r>
            <a:endParaRPr kumimoji="1"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27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对于以下代码，我们也可以对其进行编码</a:t>
            </a:r>
            <a:endParaRPr sz="1400">
              <a:sym typeface="+mn-ea"/>
            </a:endParaRPr>
          </a:p>
        </p:txBody>
      </p:sp>
      <p:pic>
        <p:nvPicPr>
          <p:cNvPr id="79" name="图片 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233930"/>
            <a:ext cx="5222240" cy="6407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02005" y="3275965"/>
            <a:ext cx="527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使用UTF-16BE编码，需带BOM标识：</a:t>
            </a:r>
            <a:endParaRPr sz="1400">
              <a:sym typeface="+mn-ea"/>
            </a:endParaRPr>
          </a:p>
        </p:txBody>
      </p:sp>
      <p:pic>
        <p:nvPicPr>
          <p:cNvPr id="80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5" y="4041140"/>
            <a:ext cx="9846945" cy="471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>
                <a:sym typeface="+mn-ea"/>
              </a:rPr>
              <a:t>Tomcat</a:t>
            </a:r>
            <a:r>
              <a:rPr kumimoji="1" lang="zh-CN" altLang="en-US">
                <a:sym typeface="+mn-ea"/>
              </a:rPr>
              <a:t>下的</a:t>
            </a:r>
            <a:r>
              <a:rPr kumimoji="1" lang="en-US">
                <a:sym typeface="+mn-ea"/>
              </a:rPr>
              <a:t>JSP</a:t>
            </a:r>
            <a:endParaRPr kumimoji="1"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27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1400">
                <a:sym typeface="+mn-ea"/>
              </a:rPr>
              <a:t>另外我们也可以用到</a:t>
            </a:r>
            <a:r>
              <a:rPr lang="en-US" altLang="zh-CN" sz="1400">
                <a:sym typeface="+mn-ea"/>
              </a:rPr>
              <a:t>XML</a:t>
            </a:r>
            <a:r>
              <a:rPr lang="zh-CN" altLang="en-US" sz="1400">
                <a:sym typeface="+mn-ea"/>
              </a:rPr>
              <a:t>的相关</a:t>
            </a:r>
            <a:r>
              <a:rPr lang="zh-CN" altLang="en-US" sz="1400">
                <a:sym typeface="+mn-ea"/>
              </a:rPr>
              <a:t>特性：</a:t>
            </a:r>
            <a:endParaRPr lang="zh-CN" altLang="en-US" sz="1400">
              <a:sym typeface="+mn-ea"/>
            </a:endParaRPr>
          </a:p>
        </p:txBody>
      </p:sp>
      <p:pic>
        <p:nvPicPr>
          <p:cNvPr id="81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439670"/>
            <a:ext cx="8447405" cy="36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HTTP Charset</a:t>
            </a:r>
            <a:r>
              <a:rPr kumimoji="1" lang="en-US" altLang="zh-CN">
                <a:sym typeface="+mn-ea"/>
              </a:rPr>
              <a:t>-Tomcat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74700" y="1638300"/>
            <a:ext cx="5145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1400">
                <a:sym typeface="+mn-ea"/>
              </a:rPr>
              <a:t>在</a:t>
            </a:r>
            <a:r>
              <a:rPr lang="en-US" altLang="zh-CN" sz="1400">
                <a:sym typeface="+mn-ea"/>
              </a:rPr>
              <a:t>web.xml</a:t>
            </a:r>
            <a:r>
              <a:rPr lang="zh-CN" altLang="en-US" sz="1400">
                <a:sym typeface="+mn-ea"/>
              </a:rPr>
              <a:t>中设置的</a:t>
            </a:r>
            <a:r>
              <a:rPr lang="en-US" altLang="zh-CN" sz="1400">
                <a:sym typeface="+mn-ea"/>
              </a:rPr>
              <a:t>encoding</a:t>
            </a:r>
            <a:r>
              <a:rPr lang="zh-CN" altLang="en-US" sz="1400">
                <a:sym typeface="+mn-ea"/>
              </a:rPr>
              <a:t>，会通过</a:t>
            </a:r>
            <a:r>
              <a:rPr lang="en-US" altLang="zh-CN" sz="1400">
                <a:sym typeface="+mn-ea"/>
              </a:rPr>
              <a:t>filterChain</a:t>
            </a:r>
            <a:r>
              <a:rPr lang="zh-CN" altLang="en-US" sz="1400">
                <a:sym typeface="+mn-ea"/>
              </a:rPr>
              <a:t>来生效</a:t>
            </a:r>
            <a:br>
              <a:rPr sz="1400">
                <a:sym typeface="+mn-ea"/>
              </a:rPr>
            </a:br>
            <a:r>
              <a:rPr sz="1400">
                <a:sym typeface="+mn-ea"/>
              </a:rPr>
              <a:t>org.springframework.web.filter.OncePerRequestFilter#doFilter：</a:t>
            </a:r>
            <a:endParaRPr sz="1400">
              <a:sym typeface="+mn-ea"/>
            </a:endParaRPr>
          </a:p>
        </p:txBody>
      </p:sp>
      <p:pic>
        <p:nvPicPr>
          <p:cNvPr id="27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2160270"/>
            <a:ext cx="10156825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>
                <a:sym typeface="+mn-ea"/>
              </a:rPr>
              <a:t>Tomcat</a:t>
            </a:r>
            <a:r>
              <a:rPr kumimoji="1" lang="zh-CN" altLang="en-US">
                <a:sym typeface="+mn-ea"/>
              </a:rPr>
              <a:t>下的</a:t>
            </a:r>
            <a:r>
              <a:rPr kumimoji="1" lang="en-US">
                <a:sym typeface="+mn-ea"/>
              </a:rPr>
              <a:t>JSP</a:t>
            </a:r>
            <a:endParaRPr kumimoji="1"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27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1400">
                <a:sym typeface="+mn-ea"/>
              </a:rPr>
              <a:t>另外我们也可以用到</a:t>
            </a:r>
            <a:r>
              <a:rPr lang="en-US" altLang="zh-CN" sz="1400">
                <a:sym typeface="+mn-ea"/>
              </a:rPr>
              <a:t>XML</a:t>
            </a:r>
            <a:r>
              <a:rPr lang="zh-CN" altLang="en-US" sz="1400">
                <a:sym typeface="+mn-ea"/>
              </a:rPr>
              <a:t>的相关</a:t>
            </a:r>
            <a:r>
              <a:rPr lang="zh-CN" altLang="en-US" sz="1400">
                <a:sym typeface="+mn-ea"/>
              </a:rPr>
              <a:t>特性：</a:t>
            </a:r>
            <a:endParaRPr lang="zh-CN" altLang="en-US" sz="1400">
              <a:sym typeface="+mn-ea"/>
            </a:endParaRPr>
          </a:p>
        </p:txBody>
      </p:sp>
      <p:pic>
        <p:nvPicPr>
          <p:cNvPr id="82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545" y="2381885"/>
            <a:ext cx="10540365" cy="36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>
                <a:sym typeface="+mn-ea"/>
              </a:rPr>
              <a:t>Tomcat</a:t>
            </a:r>
            <a:r>
              <a:rPr kumimoji="1" lang="zh-CN" altLang="en-US">
                <a:sym typeface="+mn-ea"/>
              </a:rPr>
              <a:t>下的</a:t>
            </a:r>
            <a:r>
              <a:rPr kumimoji="1" lang="en-US">
                <a:sym typeface="+mn-ea"/>
              </a:rPr>
              <a:t>JSP</a:t>
            </a:r>
            <a:endParaRPr kumimoji="1"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27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指令标签&lt;%@方式：</a:t>
            </a:r>
            <a:endParaRPr sz="1400">
              <a:sym typeface="+mn-ea"/>
            </a:endParaRPr>
          </a:p>
        </p:txBody>
      </p:sp>
      <p:pic>
        <p:nvPicPr>
          <p:cNvPr id="84" name="图片 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256155"/>
            <a:ext cx="14267815" cy="12407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02005" y="3783965"/>
            <a:ext cx="527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指令标签&lt;jsp:directive.page/&gt;方式</a:t>
            </a:r>
            <a:endParaRPr sz="1400">
              <a:sym typeface="+mn-ea"/>
            </a:endParaRPr>
          </a:p>
        </p:txBody>
      </p:sp>
      <p:pic>
        <p:nvPicPr>
          <p:cNvPr id="85" name="图片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4450715"/>
            <a:ext cx="13997305" cy="12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>
                <a:sym typeface="+mn-ea"/>
              </a:rPr>
              <a:t>Tomcat</a:t>
            </a:r>
            <a:r>
              <a:rPr kumimoji="1" lang="zh-CN" altLang="en-US">
                <a:sym typeface="+mn-ea"/>
              </a:rPr>
              <a:t>下的</a:t>
            </a:r>
            <a:r>
              <a:rPr kumimoji="1" lang="en-US">
                <a:sym typeface="+mn-ea"/>
              </a:rPr>
              <a:t>JSP</a:t>
            </a:r>
            <a:endParaRPr kumimoji="1"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27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PageEncoding声明方式</a:t>
            </a:r>
            <a:endParaRPr sz="1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2005" y="3783965"/>
            <a:ext cx="527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标签的位置也可以变化</a:t>
            </a:r>
            <a:endParaRPr sz="1400">
              <a:sym typeface="+mn-ea"/>
            </a:endParaRPr>
          </a:p>
        </p:txBody>
      </p:sp>
      <p:pic>
        <p:nvPicPr>
          <p:cNvPr id="86" name="图片 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910" y="2279015"/>
            <a:ext cx="14298295" cy="1233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图片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4533900"/>
            <a:ext cx="16010890" cy="14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>
                <a:sym typeface="+mn-ea"/>
              </a:rPr>
              <a:t>ASPX</a:t>
            </a:r>
            <a:endParaRPr kumimoji="1" 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619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对于ASPX脚本，我们可以使用UTF16/32字符集，需要带上BOM标识。</a:t>
            </a:r>
            <a:endParaRPr sz="1400">
              <a:sym typeface="+mn-ea"/>
            </a:endParaRPr>
          </a:p>
        </p:txBody>
      </p:sp>
      <p:pic>
        <p:nvPicPr>
          <p:cNvPr id="61" name="图片 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640330"/>
            <a:ext cx="11501755" cy="34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95" y="444500"/>
            <a:ext cx="4522470" cy="1648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>
                <a:sym typeface="+mn-ea"/>
              </a:rPr>
              <a:t>ASPX</a:t>
            </a:r>
            <a:endParaRPr kumimoji="1" 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619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对于ASPX脚本，我们可以使用UTF16/32字符集，需要带上BOM标识。</a:t>
            </a:r>
            <a:endParaRPr sz="1400">
              <a:sym typeface="+mn-ea"/>
            </a:endParaRPr>
          </a:p>
        </p:txBody>
      </p:sp>
      <p:pic>
        <p:nvPicPr>
          <p:cNvPr id="61" name="图片 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640330"/>
            <a:ext cx="11501755" cy="34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95" y="444500"/>
            <a:ext cx="4522470" cy="1648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WAF</a:t>
            </a:r>
            <a:r>
              <a:rPr lang="zh-CN" altLang="en-US">
                <a:sym typeface="+mn-ea"/>
              </a:rPr>
              <a:t>架构与</a:t>
            </a:r>
            <a:r>
              <a:rPr lang="en-US" altLang="zh-CN">
                <a:sym typeface="+mn-ea"/>
              </a:rPr>
              <a:t>Bypass</a:t>
            </a:r>
            <a:r>
              <a:rPr lang="zh-CN" altLang="en-US">
                <a:sym typeface="+mn-ea"/>
              </a:rPr>
              <a:t>风险</a:t>
            </a:r>
            <a:endParaRPr kumimoji="1" lang="en-US">
              <a:sym typeface="+mn-ea"/>
            </a:endParaRPr>
          </a:p>
        </p:txBody>
      </p:sp>
      <p:pic>
        <p:nvPicPr>
          <p:cNvPr id="104" name="图片 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140" y="1774825"/>
            <a:ext cx="8770620" cy="4228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WAF</a:t>
            </a:r>
            <a:r>
              <a:rPr lang="zh-CN" altLang="en-US">
                <a:sym typeface="+mn-ea"/>
              </a:rPr>
              <a:t>架构与</a:t>
            </a:r>
            <a:r>
              <a:rPr lang="en-US" altLang="zh-CN">
                <a:sym typeface="+mn-ea"/>
              </a:rPr>
              <a:t>Bypass</a:t>
            </a:r>
            <a:r>
              <a:rPr lang="zh-CN" altLang="en-US">
                <a:sym typeface="+mn-ea"/>
              </a:rPr>
              <a:t>风险</a:t>
            </a:r>
            <a:endParaRPr kumimoji="1" 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010" y="1301115"/>
            <a:ext cx="7178040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HTTP Charset</a:t>
            </a:r>
            <a:r>
              <a:rPr kumimoji="1" lang="en-US" altLang="zh-CN">
                <a:sym typeface="+mn-ea"/>
              </a:rPr>
              <a:t>-Tomcat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74700" y="1884680"/>
            <a:ext cx="5145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org.springframework.web.filter.CharacterEncodingFilter#doFilterInternal：</a:t>
            </a:r>
            <a:endParaRPr sz="1400">
              <a:sym typeface="+mn-ea"/>
            </a:endParaRPr>
          </a:p>
        </p:txBody>
      </p:sp>
      <p:pic>
        <p:nvPicPr>
          <p:cNvPr id="28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00" y="2160270"/>
            <a:ext cx="8178800" cy="4320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HTTP Charset</a:t>
            </a:r>
            <a:r>
              <a:rPr kumimoji="1" lang="en-US" altLang="zh-CN">
                <a:sym typeface="+mn-ea"/>
              </a:rPr>
              <a:t>-Tomcat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145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从HTTP中获取charset的关键代码：</a:t>
            </a:r>
            <a:endParaRPr sz="1400">
              <a:sym typeface="+mn-ea"/>
            </a:endParaRPr>
          </a:p>
          <a:p>
            <a:pPr algn="l"/>
            <a:r>
              <a:rPr sz="1400">
                <a:sym typeface="+mn-ea"/>
              </a:rPr>
              <a:t>org.apache.coyote.Request#getCharsetFromContentType</a:t>
            </a:r>
            <a:endParaRPr sz="1400">
              <a:sym typeface="+mn-ea"/>
            </a:endParaRPr>
          </a:p>
        </p:txBody>
      </p:sp>
      <p:pic>
        <p:nvPicPr>
          <p:cNvPr id="30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419985"/>
            <a:ext cx="1094232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HTTP Charset</a:t>
            </a:r>
            <a:r>
              <a:rPr kumimoji="1" lang="en-US" altLang="zh-CN">
                <a:sym typeface="+mn-ea"/>
              </a:rPr>
              <a:t>-</a:t>
            </a:r>
            <a:r>
              <a:rPr kumimoji="1" lang="en-US" altLang="zh-CN">
                <a:sym typeface="+mn-ea"/>
              </a:rPr>
              <a:t>IIS</a:t>
            </a:r>
            <a:endParaRPr kumimoji="1"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51454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服务器ASPX代码：</a:t>
            </a:r>
            <a:endParaRPr sz="1400">
              <a:sym typeface="+mn-ea"/>
            </a:endParaRPr>
          </a:p>
        </p:txBody>
      </p:sp>
      <p:pic>
        <p:nvPicPr>
          <p:cNvPr id="17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261870"/>
            <a:ext cx="6447790" cy="16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02005" y="4091940"/>
            <a:ext cx="51454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未做处理的普通请求：</a:t>
            </a:r>
            <a:endParaRPr sz="1400">
              <a:sym typeface="+mn-ea"/>
            </a:endParaRPr>
          </a:p>
        </p:txBody>
      </p:sp>
      <p:pic>
        <p:nvPicPr>
          <p:cNvPr id="23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8" y="4536758"/>
            <a:ext cx="5267325" cy="1972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HTTP Charset</a:t>
            </a:r>
            <a:r>
              <a:rPr kumimoji="1" lang="en-US" altLang="zh-CN">
                <a:sym typeface="+mn-ea"/>
              </a:rPr>
              <a:t>-IIS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02005" y="1699895"/>
            <a:ext cx="6356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>
                <a:sym typeface="+mn-ea"/>
              </a:rPr>
              <a:t>通过Content-Type中声明字符集</a:t>
            </a:r>
            <a:r>
              <a:rPr lang="zh-CN" sz="1400">
                <a:sym typeface="+mn-ea"/>
              </a:rPr>
              <a:t>，</a:t>
            </a:r>
            <a:r>
              <a:rPr sz="1400">
                <a:sym typeface="+mn-ea"/>
              </a:rPr>
              <a:t>并将表单key、value进行对应的字符集转换：</a:t>
            </a:r>
            <a:endParaRPr sz="1400">
              <a:sym typeface="+mn-ea"/>
            </a:endParaRPr>
          </a:p>
        </p:txBody>
      </p:sp>
      <p:pic>
        <p:nvPicPr>
          <p:cNvPr id="18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630" y="2273300"/>
            <a:ext cx="10504170" cy="3377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银河实验室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4852</Words>
  <Application>WPS 演示</Application>
  <PresentationFormat>宽屏</PresentationFormat>
  <Paragraphs>282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7" baseType="lpstr">
      <vt:lpstr>Arial</vt:lpstr>
      <vt:lpstr>宋体</vt:lpstr>
      <vt:lpstr>Wingdings</vt:lpstr>
      <vt:lpstr>微软雅黑</vt:lpstr>
      <vt:lpstr>Arial</vt:lpstr>
      <vt:lpstr>Arial Unicode MS</vt:lpstr>
      <vt:lpstr>Calibri</vt:lpstr>
      <vt:lpstr>黑体</vt:lpstr>
      <vt:lpstr>Times New Roman</vt:lpstr>
      <vt:lpstr>银河实验室</vt:lpstr>
      <vt:lpstr>WAF Bypass-编码内容</vt:lpstr>
      <vt:lpstr>大纲</vt:lpstr>
      <vt:lpstr>HTTP Charset</vt:lpstr>
      <vt:lpstr>HTTP Charset-Tomcat</vt:lpstr>
      <vt:lpstr>HTTP Charset-Tomcat</vt:lpstr>
      <vt:lpstr>HTTP Charset-Tomcat</vt:lpstr>
      <vt:lpstr>HTTP Charset-Tomcat</vt:lpstr>
      <vt:lpstr>HTTP Charset-IIS</vt:lpstr>
      <vt:lpstr>HTTP Charset-Tomcat</vt:lpstr>
      <vt:lpstr>HTTP Charset-Tomcat</vt:lpstr>
      <vt:lpstr>HTTP Charset-Tomcat</vt:lpstr>
      <vt:lpstr>HTTP Charset-Tomcat</vt:lpstr>
      <vt:lpstr>HTTP Charset</vt:lpstr>
      <vt:lpstr>HTTP Charset-IIS</vt:lpstr>
      <vt:lpstr>JSON-UTF16/32</vt:lpstr>
      <vt:lpstr>JSON-UTF16/32</vt:lpstr>
      <vt:lpstr>JSON-Encoding</vt:lpstr>
      <vt:lpstr>JSON-Encoding</vt:lpstr>
      <vt:lpstr>HTTP Charset-Tomcat</vt:lpstr>
      <vt:lpstr>JSON-Encoding</vt:lpstr>
      <vt:lpstr>JSON-Encoding</vt:lpstr>
      <vt:lpstr>XML-Magic Charset</vt:lpstr>
      <vt:lpstr>XML-Magic Charset</vt:lpstr>
      <vt:lpstr>XML-Magic Charset</vt:lpstr>
      <vt:lpstr>XML-Magic Charset</vt:lpstr>
      <vt:lpstr>XML-Declare Charset</vt:lpstr>
      <vt:lpstr>XML-Double Charset</vt:lpstr>
      <vt:lpstr>XML-字符串分割</vt:lpstr>
      <vt:lpstr>PowerPoint 演示文稿</vt:lpstr>
      <vt:lpstr>XML-字符串分割</vt:lpstr>
      <vt:lpstr>XML-本地实体</vt:lpstr>
      <vt:lpstr>XML-本地实体</vt:lpstr>
      <vt:lpstr>XML-特殊字符</vt:lpstr>
      <vt:lpstr>XML-特殊字符</vt:lpstr>
      <vt:lpstr>XML-特殊字符</vt:lpstr>
      <vt:lpstr>XML-特殊字符</vt:lpstr>
      <vt:lpstr>JSP</vt:lpstr>
      <vt:lpstr>JSP</vt:lpstr>
      <vt:lpstr>JSP</vt:lpstr>
      <vt:lpstr>JSP</vt:lpstr>
      <vt:lpstr>JSP</vt:lpstr>
      <vt:lpstr>JSP</vt:lpstr>
      <vt:lpstr>JSP</vt:lpstr>
      <vt:lpstr>XML-字符串分割</vt:lpstr>
      <vt:lpstr>Tomcat下的JSP</vt:lpstr>
      <vt:lpstr>Tomcat下的JSP</vt:lpstr>
      <vt:lpstr>Tomcat下的JSP</vt:lpstr>
      <vt:lpstr>Tomcat下的JSP</vt:lpstr>
      <vt:lpstr>Tomcat下的JSP</vt:lpstr>
      <vt:lpstr>Tomcat下的JSP</vt:lpstr>
      <vt:lpstr>Tomcat下的JSP</vt:lpstr>
      <vt:lpstr>Tomcat下的JSP</vt:lpstr>
      <vt:lpstr>Tomcat下的JSP</vt:lpstr>
      <vt:lpstr>ASPX</vt:lpstr>
      <vt:lpstr>WAF架构与绕过风险</vt:lpstr>
      <vt:lpstr>WAF架构与绕过风险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looke</dc:creator>
  <cp:lastModifiedBy>work</cp:lastModifiedBy>
  <cp:revision>69</cp:revision>
  <dcterms:created xsi:type="dcterms:W3CDTF">2018-07-02T07:04:00Z</dcterms:created>
  <dcterms:modified xsi:type="dcterms:W3CDTF">2021-04-01T01:10:37Z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334B3AF72E2D426E9140C75B955F7127</vt:lpwstr>
  </property>
</Properties>
</file>